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90" r:id="rId6"/>
    <p:sldId id="284" r:id="rId7"/>
    <p:sldId id="285" r:id="rId8"/>
    <p:sldId id="286" r:id="rId9"/>
    <p:sldId id="289" r:id="rId10"/>
    <p:sldId id="275" r:id="rId11"/>
    <p:sldId id="283" r:id="rId12"/>
    <p:sldId id="287" r:id="rId13"/>
    <p:sldId id="288" r:id="rId14"/>
    <p:sldId id="263" r:id="rId15"/>
    <p:sldId id="264" r:id="rId16"/>
    <p:sldId id="266" r:id="rId17"/>
    <p:sldId id="278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62" r:id="rId27"/>
    <p:sldId id="277" r:id="rId28"/>
    <p:sldId id="265" r:id="rId29"/>
    <p:sldId id="273" r:id="rId30"/>
    <p:sldId id="279" r:id="rId31"/>
    <p:sldId id="272" r:id="rId3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Казахский Национальный Университет им. аль-</a:t>
            </a:r>
            <a:r>
              <a:rPr lang="ru-RU" sz="3200" b="1" dirty="0" err="1" smtClean="0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</a:rPr>
              <a:t>Кафедра политологии и политических технологий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Arial" panose="020B0604020202020204" pitchFamily="34" charset="0"/>
              </a:rPr>
              <a:t>Абжаппарова</a:t>
            </a:r>
            <a:r>
              <a:rPr lang="ru-RU" sz="2400" b="1" dirty="0" smtClean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 smtClean="0">
                <a:latin typeface="Arial" panose="020B0604020202020204" pitchFamily="34" charset="0"/>
              </a:rPr>
              <a:t>Старший преподаватель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55507"/>
            <a:ext cx="6203032" cy="85725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 коммуникации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Исследователи разрабатывают различные модели для объяснения коммуникации. </a:t>
            </a:r>
            <a:endParaRPr lang="ru-RU" altLang="ru-RU" sz="2400" dirty="0" smtClean="0"/>
          </a:p>
          <a:p>
            <a:pPr marL="0" indent="0">
              <a:buNone/>
            </a:pPr>
            <a:r>
              <a:rPr lang="ru-RU" altLang="ru-RU" sz="2400" dirty="0" smtClean="0"/>
              <a:t>Каждая </a:t>
            </a:r>
            <a:r>
              <a:rPr lang="ru-RU" altLang="ru-RU" sz="2400" dirty="0"/>
              <a:t>модель, связанная с определенным контекстом, эпохой и научными проектами, действует как перцептивный и когнитивный механизм, который изменяет реальность. Таким образом, любая модель позволяет видеть некоторые аспекты, но, обязательно, скрывая другие</a:t>
            </a:r>
            <a:r>
              <a:rPr lang="en-US" altLang="ru-RU" sz="2400" dirty="0"/>
              <a:t> </a:t>
            </a:r>
            <a:r>
              <a:rPr lang="ru-RU" altLang="ru-RU" sz="2400" dirty="0"/>
              <a:t>.</a:t>
            </a:r>
            <a:endParaRPr lang="en-US" alt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05979"/>
            <a:ext cx="7211144" cy="85725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 коммуникации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7DEA44-2793-434E-80C8-83B50CCEE6BE}" type="slidenum">
              <a:rPr lang="en-US" altLang="ru-RU">
                <a:solidFill>
                  <a:srgbClr val="FFFFFF"/>
                </a:solidFill>
              </a:rPr>
              <a:pPr/>
              <a:t>11</a:t>
            </a:fld>
            <a:endParaRPr lang="en-US" altLang="ru-RU">
              <a:solidFill>
                <a:srgbClr val="FFFFFF"/>
              </a:solidFill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1314451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 dirty="0"/>
              <a:t>Модели</a:t>
            </a:r>
            <a:endParaRPr lang="en-US" sz="1200" b="1" dirty="0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6282928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/>
              <a:t>Получатель</a:t>
            </a:r>
            <a:endParaRPr lang="en-US" sz="1200" b="1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669507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/>
              <a:t>Отправитель</a:t>
            </a:r>
            <a:endParaRPr lang="en-US" sz="1200" b="1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1314451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Трансмиссии</a:t>
            </a:r>
            <a:endParaRPr lang="en-US" sz="1200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3669507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Передача смысла</a:t>
            </a:r>
            <a:endParaRPr lang="en-US" sz="1200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6282928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Когнитивный </a:t>
            </a:r>
          </a:p>
          <a:p>
            <a:pPr algn="ctr">
              <a:defRPr/>
            </a:pPr>
            <a:r>
              <a:rPr lang="ru-RU" sz="1200"/>
              <a:t>процесс</a:t>
            </a:r>
            <a:endParaRPr lang="en-US" sz="1200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1314451" y="2350294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Экспрессивная/</a:t>
            </a:r>
          </a:p>
          <a:p>
            <a:pPr algn="ctr">
              <a:defRPr/>
            </a:pPr>
            <a:r>
              <a:rPr lang="ru-RU" sz="1200"/>
              <a:t>Ритуальная </a:t>
            </a:r>
            <a:endParaRPr lang="en-US" sz="1200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6282928" y="2350294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Разделяемый опыт</a:t>
            </a:r>
            <a:endParaRPr lang="en-US" sz="1200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3669507" y="2400300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Представление</a:t>
            </a:r>
            <a:endParaRPr lang="en-US" sz="1200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1314451" y="3053954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Рекламная</a:t>
            </a:r>
            <a:endParaRPr lang="en-US" sz="1200"/>
          </a:p>
        </p:txBody>
      </p:sp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6282928" y="30027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Обращение </a:t>
            </a:r>
          </a:p>
          <a:p>
            <a:pPr algn="ctr">
              <a:defRPr/>
            </a:pPr>
            <a:r>
              <a:rPr lang="ru-RU" sz="1200"/>
              <a:t>внимания</a:t>
            </a:r>
            <a:endParaRPr lang="en-US" sz="1200"/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3720703" y="3053954"/>
            <a:ext cx="1604963" cy="501253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Конкурирующее </a:t>
            </a:r>
          </a:p>
          <a:p>
            <a:pPr algn="ctr">
              <a:defRPr/>
            </a:pPr>
            <a:r>
              <a:rPr lang="ru-RU" sz="1200"/>
              <a:t>представление</a:t>
            </a:r>
            <a:endParaRPr lang="en-US" sz="1200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3720703" y="3706416"/>
            <a:ext cx="1604963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Кодирование</a:t>
            </a:r>
            <a:endParaRPr lang="en-US" sz="1200"/>
          </a:p>
        </p:txBody>
      </p:sp>
      <p:sp>
        <p:nvSpPr>
          <p:cNvPr id="100369" name="Rectangle 17"/>
          <p:cNvSpPr>
            <a:spLocks noChangeArrowheads="1"/>
          </p:cNvSpPr>
          <p:nvPr/>
        </p:nvSpPr>
        <p:spPr bwMode="auto">
          <a:xfrm>
            <a:off x="1314451" y="3706416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Восприятия</a:t>
            </a:r>
            <a:endParaRPr lang="en-US" sz="1200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6282928" y="3706416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Декодирование</a:t>
            </a:r>
            <a:endParaRPr lang="en-US" sz="1200"/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>
            <a:off x="2892029" y="1997869"/>
            <a:ext cx="777478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>
            <a:off x="5273278" y="1997869"/>
            <a:ext cx="984647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>
            <a:off x="2944417" y="2601516"/>
            <a:ext cx="72509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5273278" y="2601516"/>
            <a:ext cx="984647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2944417" y="3253979"/>
            <a:ext cx="72509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5325666" y="3253979"/>
            <a:ext cx="932259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>
            <a:off x="2944416" y="3957638"/>
            <a:ext cx="776288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5325667" y="3957638"/>
            <a:ext cx="983456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48" y="2202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385888" y="183982"/>
            <a:ext cx="64269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Процессно-информационный (трансмиссионный) подход к коммуникации 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1494235" y="1059656"/>
            <a:ext cx="610195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- процесс целенаправленного перемещения определенных  объемов информации от одного субъекта к другому, имеющий  определенный эффект.</a:t>
            </a:r>
          </a:p>
        </p:txBody>
      </p:sp>
      <p:sp>
        <p:nvSpPr>
          <p:cNvPr id="9220" name="Прямоугольник 3"/>
          <p:cNvSpPr>
            <a:spLocks noChangeArrowheads="1"/>
          </p:cNvSpPr>
          <p:nvPr/>
        </p:nvSpPr>
        <p:spPr bwMode="auto">
          <a:xfrm>
            <a:off x="1547813" y="1977629"/>
            <a:ext cx="615672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 - 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намеренное действие источника, выполняемое с целью достижения  определенного результата. </a:t>
            </a: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547812" y="2837588"/>
            <a:ext cx="610195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коммуникации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процессно-информационная модель интерпретирует как сбои  в процессах обработки потоков информации, являющиеся </a:t>
            </a:r>
            <a:r>
              <a:rPr lang="ru-RU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следствием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шума, информационных перегрузок или несоответствия структуры и функций информационного взаимодействия целям его инициатора.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1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94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1385888" y="357188"/>
            <a:ext cx="6372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линейной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коммуникации имеет место одностороннее взаимодействие без обратной связи. </a:t>
            </a: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1385888" y="1156217"/>
            <a:ext cx="63722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Интеракционная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конструкция коммуникации предусматривает наличие обратной связи между источником и получателем, когда последний получает возможность отсылать  встречные сообщения исходному источнику, корректируя его коммуникативные практики.</a:t>
            </a: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1385888" y="2733675"/>
            <a:ext cx="63722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Трансакционная 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  понимается как постоянный, как правило, равноправный диалог, в котором два взаимодействующих субъекта, будучи взаимно заинтересованными в максимальной эффективности взаимодействия, попеременно выступают в качестве источников  и получателей сообщений.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1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40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коммуникативного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процесса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91630"/>
            <a:ext cx="8712968" cy="345638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1. Адресант— лицо, посылающее сообщение (субъект общения).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2. Адресат — лицо, которому направлено сообщение. В организациях источниками и адресатами общения выступают сотрудники организации с их целями, мотивами, знаниями, идеями и т. д.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3. Сообщение — содержание коммуникативного акта.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4. Код — форма, в которой идеи и цели могут быть выражены как «сообщение». Код может включать вербальные средства (т.е. средства естественного языка), математические символы, диаграммы, жесты и т. д.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5. Цель — зачем, ради чего послано сообщение.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6. Канал связи — среда, обеспечивающая связь адресанта с его адресатом. Каналом связи может быть голос, текст, проводная связь, связь через эфир, информационные табло и др.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7. Результат — то достигнуто в итоге общения.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834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069" y="1340768"/>
            <a:ext cx="8461755" cy="380273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можно разбить на пять этапов: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 этап — начало обмена информацией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II этап — кодирование или перевод идей адресанта в систематический набор символов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III этап — выбор и передача информации через определенный канал связи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IV этап — декодирование-прием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V этап — этап обратной связи или оценки реакции адресата на полученную информацию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всех этапах процесса общения могут возникать помехи, искажающие смысл передаваемой информации. Контур обратной связи обеспечивает канал для реакции адресата, позволяющий адресанту определить, был ли получен сигнал, как он был понят и достигнута ли цель общения.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69" y="142912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Этапы коммуникативного процесса </a:t>
            </a: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Цели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7614"/>
            <a:ext cx="8075240" cy="3394472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Каждый акт общения обязательно имеет некоторую цель: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что-то сообщить адресату, 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воздействовать на отношение адресата к чему- или кому-либо, 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заручиться поддержкой адресата 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повлиять на поведение адресата (например, выполнить указание, предоставить нужную информацию). </a:t>
            </a: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 правило, реальная коммуникация содержит одновременной комбинацию сразу нескольких целей.</a:t>
            </a: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Эффективность сообщения, посланного адресантом, может быть оценена по тому, в какой мере были достигнуты цели общения.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781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03871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Компоненты коммуникационного процесса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579296" cy="3747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источник коммуникации (коммуникатор)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содержание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канал коммуникации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мишень (приемник)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5) эффект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4" y="1315245"/>
            <a:ext cx="8119864" cy="314661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Дискурсная</a:t>
            </a:r>
            <a:r>
              <a:rPr lang="ru-RU" dirty="0"/>
              <a:t> модель коммуникации.</a:t>
            </a:r>
          </a:p>
          <a:p>
            <a:pPr lvl="0"/>
            <a:r>
              <a:rPr lang="ru-RU" dirty="0"/>
              <a:t>Модель коммуникации с обратной связью.</a:t>
            </a:r>
          </a:p>
          <a:p>
            <a:pPr lvl="0"/>
            <a:r>
              <a:rPr lang="ru-RU" dirty="0"/>
              <a:t>Модель множественного воздействия.</a:t>
            </a:r>
          </a:p>
          <a:p>
            <a:pPr lvl="0"/>
            <a:r>
              <a:rPr lang="ru-RU" dirty="0"/>
              <a:t>Пропагандистская модель коммуникации.</a:t>
            </a:r>
          </a:p>
          <a:p>
            <a:pPr lvl="0"/>
            <a:r>
              <a:rPr lang="ru-RU" dirty="0"/>
              <a:t>Процессуальная модель.</a:t>
            </a:r>
          </a:p>
          <a:p>
            <a:pPr lvl="0"/>
            <a:r>
              <a:rPr lang="ru-RU" dirty="0"/>
              <a:t>Семиотическая модель.</a:t>
            </a:r>
          </a:p>
          <a:p>
            <a:pPr lvl="0"/>
            <a:r>
              <a:rPr lang="ru-RU" dirty="0" err="1"/>
              <a:t>Социетальная</a:t>
            </a:r>
            <a:r>
              <a:rPr lang="ru-RU" dirty="0"/>
              <a:t> модель.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786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Дискурсная</a:t>
            </a:r>
            <a:r>
              <a:rPr lang="ru-RU" dirty="0" smtClean="0"/>
              <a:t> модель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7699" y="1160470"/>
            <a:ext cx="5226260" cy="56758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дискурс = предмет обсуждения + социальная ситуация + идеология.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266" y="1883677"/>
            <a:ext cx="4429125" cy="31218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2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276740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</a:p>
          <a:p>
            <a:r>
              <a:rPr lang="kk-KZ" sz="3200" dirty="0"/>
              <a:t>Модели политической коммуникации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6126" y="205979"/>
            <a:ext cx="7220673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Модель коммуникации с обратной связью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4" y="1558392"/>
            <a:ext cx="3399538" cy="3146611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Модель коммуникации с обратной связью</a:t>
            </a:r>
            <a:r>
              <a:rPr lang="ru-RU" dirty="0"/>
              <a:t> — это </a:t>
            </a:r>
            <a:r>
              <a:rPr lang="ru-RU" b="1" dirty="0"/>
              <a:t>модель коммуникации</a:t>
            </a:r>
            <a:r>
              <a:rPr lang="ru-RU" dirty="0"/>
              <a:t>, включающий в себя пост-коммуникационные процессы, в частности учитывающий тот факт, что источник может получать информацию о реакции адресата на сообщение.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121" y="1389936"/>
            <a:ext cx="4511733" cy="31864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789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Модель множественного воздействия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203598"/>
            <a:ext cx="273244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Helvetica" panose="020B0604020202020204" pitchFamily="34" charset="0"/>
              </a:rPr>
              <a:t>В</a:t>
            </a:r>
            <a:r>
              <a:rPr lang="ru-RU" sz="2400" dirty="0">
                <a:latin typeface="Helvetica" panose="020B0604020202020204" pitchFamily="34" charset="0"/>
              </a:rPr>
              <a:t> массовой коммуникации может быть несколько источников сообщений и множество адресатов.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158" y="1389936"/>
            <a:ext cx="5058577" cy="31971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513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44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Пропагандистская модель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63638"/>
            <a:ext cx="3970784" cy="1783324"/>
          </a:xfrm>
        </p:spPr>
        <p:txBody>
          <a:bodyPr>
            <a:noAutofit/>
          </a:bodyPr>
          <a:lstStyle/>
          <a:p>
            <a:r>
              <a:rPr lang="ru-RU" sz="2400" dirty="0" smtClean="0"/>
              <a:t>Это преувеличение тех или иных событий, целью которых является заставить адресата поверить в данную информацию, где адресат зачастую принимает сторону пропагандистов.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59688"/>
            <a:ext cx="3110345" cy="39595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2312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35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Процессуальная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91630"/>
            <a:ext cx="3343427" cy="314661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Процессуальная модель коммуникации – учитывает </a:t>
            </a:r>
            <a:r>
              <a:rPr lang="ru-RU" dirty="0" err="1"/>
              <a:t>процессуальность</a:t>
            </a:r>
            <a:r>
              <a:rPr lang="ru-RU" dirty="0"/>
              <a:t> процесса распространения и восприятия информации.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773" y="2000903"/>
            <a:ext cx="5097456" cy="28600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085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Семиотическая модель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3" y="1620739"/>
            <a:ext cx="3293552" cy="314661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Основная единица, которой оперирует семиотика, – знак, символ.</a:t>
            </a:r>
            <a:r>
              <a:rPr lang="ru-RU" dirty="0"/>
              <a:t>  </a:t>
            </a:r>
            <a:r>
              <a:rPr lang="ru-RU" b="1" dirty="0"/>
              <a:t>Как дым от костра является знаком костра, так и имидж человека, организации, страны – все это семиотические понятия.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06" y="1344583"/>
            <a:ext cx="4577093" cy="31048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661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5979"/>
            <a:ext cx="6779096" cy="857250"/>
          </a:xfrm>
        </p:spPr>
        <p:txBody>
          <a:bodyPr>
            <a:noAutofit/>
          </a:bodyPr>
          <a:lstStyle/>
          <a:p>
            <a:r>
              <a:rPr lang="ru-RU" sz="3200" b="1" dirty="0" err="1"/>
              <a:t>Социентальная</a:t>
            </a:r>
            <a:r>
              <a:rPr lang="ru-RU" sz="3200" b="1" dirty="0"/>
              <a:t> модель </a:t>
            </a:r>
            <a:r>
              <a:rPr lang="ru-RU" sz="3200" b="1" dirty="0" smtClean="0"/>
              <a:t>коммуникации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239" y="1732960"/>
            <a:ext cx="2788553" cy="314661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</a:t>
            </a:r>
            <a:r>
              <a:rPr lang="ru-RU" dirty="0" smtClean="0"/>
              <a:t>ообщение </a:t>
            </a:r>
            <a:r>
              <a:rPr lang="ru-RU" dirty="0"/>
              <a:t>доставляется не одному получателю, а сообществу получателей, социуму.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744" y="1259010"/>
            <a:ext cx="4580313" cy="34352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4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00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Линейная модель коммуникации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Лассуэла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200151"/>
            <a:ext cx="6840760" cy="3394472"/>
          </a:xfrm>
        </p:spPr>
        <p:txBody>
          <a:bodyPr>
            <a:normAutofit/>
          </a:bodyPr>
          <a:lstStyle/>
          <a:p>
            <a:r>
              <a:rPr lang="ru-RU" sz="2000" dirty="0"/>
              <a:t>Кто ? (коммуникатор передает сообщение)</a:t>
            </a:r>
          </a:p>
          <a:p>
            <a:r>
              <a:rPr lang="ru-RU" sz="2000" dirty="0"/>
              <a:t>Что? (передается сообщение)</a:t>
            </a:r>
          </a:p>
          <a:p>
            <a:r>
              <a:rPr lang="ru-RU" sz="2000" dirty="0"/>
              <a:t>Как? (осуществляется передача)</a:t>
            </a:r>
          </a:p>
          <a:p>
            <a:r>
              <a:rPr lang="ru-RU" sz="2000" dirty="0"/>
              <a:t>Кому? (направлено сообщение)</a:t>
            </a:r>
          </a:p>
          <a:p>
            <a:r>
              <a:rPr lang="ru-RU" sz="2000" dirty="0"/>
              <a:t>С каким эффектом? (сообщение доставлено)</a:t>
            </a:r>
          </a:p>
          <a:p>
            <a:pPr marL="0" lvl="0" indent="0" algn="ctr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82" y="2729547"/>
            <a:ext cx="8709992" cy="2441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Обрядовая или выражающая (экспрессивная) модель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491630"/>
            <a:ext cx="8640960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Модель трансляции остается полезной репрезентацией рационального и основного  действия некоторых медиа и их функций (в частности, новостных и рекламных медиа).Данная версия предполагает причинно-следственные отношения и однонаправленный поток.</a:t>
            </a:r>
          </a:p>
          <a:p>
            <a:pPr marL="0" indent="0"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Предлагается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альтернативный взгляд на коммуникацию (называет его «ритуальным»), согласно которому: «коммуникация связана с такими терминами, как участие, распределение, ассоциация, членство, взаимное доверие… Ритуалистический взгляд акцентирует внимание не на распространении сообщений в пространстве, а утверждает сохранение общества во времени; не передача информации, а представление и поддержание веры и доверия».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5767" y="19548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Кодирование и декодирование дискурсов медиа: модель восприятия </a:t>
            </a:r>
            <a:endParaRPr lang="" sz="28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1419622"/>
            <a:ext cx="8641958" cy="3459831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Суть «подхода восприятия»  состоит в определении атрибута и конструкции смысла (распространяемого медиа) с точки зрения получателя. Сообщения медиа всегда «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полисемичны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(имеют множество смыслов), они интерпретируются в соответствии с контекстом и культурой получателей. 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Среди предвестников анализа восприятия – убедительный вариант критической теории, сформулированный Стюартом Холлом (1980), который подчеркивает стадии трансформации, которые проходят некоторые сообщения медиа от своих истоков до восприятия и интерпретации. </a:t>
            </a:r>
            <a:endParaRPr lang="en-US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Кибернетическая модель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Винера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35645"/>
            <a:ext cx="8435280" cy="2958977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80000"/>
              </a:lnSpc>
              <a:buNone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Суть: любая система работает эффективно, когда она получает информацию о состоянии своих звеньев и на ее основе модернизирует управляющие сигналы.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80000"/>
              </a:lnSpc>
              <a:buNone/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«Информация, поступающая обратно в управляющий центр, стремится противодействовать отклонению управляемой величины от управляющей».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Структура коммуникативного процесса.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Этапы коммуникативного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проесса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 политической коммуникации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Кибернетическая модель Винера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Учитывается обратная связь. </a:t>
            </a: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ru-RU" alt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Рассматривается функционирование общественной информации: группы животных имеют мало информации, поскольку члены ее не делятся ею друг с другом; в социуме информации больше, чем у каждого отдельного члена. </a:t>
            </a: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Система функционирует эффективно, если ее обратная связь дает достоверную информацию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Цель исследования: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изучить: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Структуру и этапы коммуникативного процесса;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Цели и компоненты коммуникативного процесса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Модели коммуникативного процесса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970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Модели коммуникации</a:t>
            </a:r>
            <a:r>
              <a:rPr lang="ru-RU" dirty="0"/>
              <a:t> – способы связи, основанные на взаимодействии источника (коммуникатора) и аудитории (реципиента, пользователя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97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2358807" y="345698"/>
            <a:ext cx="479548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000" b="1">
                <a:latin typeface="Arial" panose="020B0604020202020204" pitchFamily="34" charset="0"/>
                <a:cs typeface="Times New Roman" panose="02020603050405020304" pitchFamily="18" charset="0"/>
              </a:rPr>
              <a:t>Модели коммуникации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656160" y="963782"/>
            <a:ext cx="58864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модель как путь познания представляет собой попытку отразить явления реального мира в понятиях абстрактной теории. Поскольку модель должна отражать определенные стороны оригинала, то, естественно, построение моделей подчинено задаче наиболее точного отображения его свойств.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и изучение моделей реально существующих явлений осуществляется на предметной, знаковой, структурной, поведенческой основе.</a:t>
            </a:r>
          </a:p>
        </p:txBody>
      </p:sp>
      <p:sp>
        <p:nvSpPr>
          <p:cNvPr id="6148" name="Line 2"/>
          <p:cNvSpPr>
            <a:spLocks noChangeShapeType="1"/>
          </p:cNvSpPr>
          <p:nvPr/>
        </p:nvSpPr>
        <p:spPr bwMode="auto">
          <a:xfrm>
            <a:off x="7747397" y="342900"/>
            <a:ext cx="0" cy="188119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35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51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8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547812" y="313253"/>
            <a:ext cx="610195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«Речь слагается из трех элементов: из самого оратора, из предмета, о котором он говорит, и из лица, к которому он обращается; оно-то и есть конечная цель всего (я разумею слушателя)». (Аристотель. Поэтика.Риторика. СПб, 2000. С.99)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56160" y="2445039"/>
            <a:ext cx="5993606" cy="64633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Линейную цепь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«ОРАТОР – РЕЧЬ – АУДИТОРИЯ» он рассматривал как основные элементы акта коммуникации.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36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601391" y="238244"/>
            <a:ext cx="6103144" cy="14773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Arial" panose="020B0604020202020204" pitchFamily="34" charset="0"/>
                <a:cs typeface="Times New Roman" panose="02020603050405020304" pitchFamily="18" charset="0"/>
              </a:rPr>
              <a:t>Предметные модели</a:t>
            </a:r>
            <a:r>
              <a:rPr lang="ru-RU" altLang="ru-RU" sz="1800">
                <a:latin typeface="Arial" panose="020B0604020202020204" pitchFamily="34" charset="0"/>
                <a:cs typeface="Times New Roman" panose="02020603050405020304" pitchFamily="18" charset="0"/>
              </a:rPr>
              <a:t> предполагают воспроизведение определенных функциональных характеристик объекта. В частности, в аналоговых моделях оригинал описывается определенными соотношениями.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56160" y="1386990"/>
            <a:ext cx="5993606" cy="12003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Arial" panose="020B0604020202020204" pitchFamily="34" charset="0"/>
                <a:cs typeface="Times New Roman" panose="02020603050405020304" pitchFamily="18" charset="0"/>
              </a:rPr>
              <a:t>В знаковых моделях</a:t>
            </a:r>
            <a:r>
              <a:rPr lang="ru-RU" altLang="ru-RU" sz="1800">
                <a:latin typeface="Arial" panose="020B0604020202020204" pitchFamily="34" charset="0"/>
                <a:cs typeface="Times New Roman" panose="02020603050405020304" pitchFamily="18" charset="0"/>
              </a:rPr>
              <a:t>, построенных на основе естественного или искусственного языка, главным является преобразование знаковых конструкций и их понимание.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56160" y="2559934"/>
            <a:ext cx="59936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  <a:cs typeface="Times New Roman" panose="02020603050405020304" pitchFamily="18" charset="0"/>
              </a:rPr>
              <a:t>Моделированию подвергается либо структура объекта, либо его поведение.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96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1385888" y="250032"/>
            <a:ext cx="63722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 – это все, что  добавляется к сигналу или отнимается от него без намерения источника в процессе передачи.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Шум – любой сигнал, который был получен </a:t>
            </a:r>
            <a:r>
              <a:rPr lang="ru-RU" altLang="ru-R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рецепиентом</a:t>
            </a: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без ведома источника, или  любая помеха, затрудняющая передачу или декодирование сообщения (Шеннон, </a:t>
            </a:r>
            <a:r>
              <a:rPr lang="ru-RU" altLang="ru-R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Уивер</a:t>
            </a: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1409700" y="1803975"/>
            <a:ext cx="637222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модели выделили </a:t>
            </a: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две группы шумов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– механические и  семантические.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 шум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ы возникают за счет технических параметров канала.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Семантические шумы 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порождаются содержательными или семантическими ошибками, искажениями сообщения при его кодировании/декодировании. Они возникают за счет культурных факторов, неправильного использования языка, фильтров восприятия, связанных с социальной спецификой кодовых систем, применяемых для передачи смыслов источником и получателем сообщения.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83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613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1191</Words>
  <Application>Microsoft Office PowerPoint</Application>
  <PresentationFormat>Экран (16:9)</PresentationFormat>
  <Paragraphs>135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Helvetica</vt:lpstr>
      <vt:lpstr>Times New Roman</vt:lpstr>
      <vt:lpstr>Verdana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Цель исследования:</vt:lpstr>
      <vt:lpstr>Модели коммуникации – способы связи, основанные на взаимодействии источника (коммуникатора) и аудитории (реципиента, пользователя).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Модели коммуникации</vt:lpstr>
      <vt:lpstr>Модели коммуникации</vt:lpstr>
      <vt:lpstr>Презентация PowerPoint</vt:lpstr>
      <vt:lpstr>Презентация PowerPoint</vt:lpstr>
      <vt:lpstr> Структура коммуникативного процесса</vt:lpstr>
      <vt:lpstr> </vt:lpstr>
      <vt:lpstr>Цели коммуникации</vt:lpstr>
      <vt:lpstr>Компоненты коммуникационного процесса </vt:lpstr>
      <vt:lpstr>Модели коммуникации</vt:lpstr>
      <vt:lpstr>Дискурсная модель</vt:lpstr>
      <vt:lpstr>Модель коммуникации с обратной связью</vt:lpstr>
      <vt:lpstr>Модель множественного воздействия</vt:lpstr>
      <vt:lpstr>Пропагандистская модель коммуникации</vt:lpstr>
      <vt:lpstr>Процессуальная модель</vt:lpstr>
      <vt:lpstr>Семиотическая модель</vt:lpstr>
      <vt:lpstr>Социентальная модель коммуникации</vt:lpstr>
      <vt:lpstr>Линейная модель коммуникации  Г. Лассуэла</vt:lpstr>
      <vt:lpstr>Обрядовая или выражающая (экспрессивная) модель</vt:lpstr>
      <vt:lpstr>Кодирование и декодирование дискурсов медиа: модель восприятия </vt:lpstr>
      <vt:lpstr>Кибернетическая модель Винера</vt:lpstr>
      <vt:lpstr>Кибернетическая модель Винера 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52</cp:revision>
  <dcterms:created xsi:type="dcterms:W3CDTF">2019-11-06T03:32:13Z</dcterms:created>
  <dcterms:modified xsi:type="dcterms:W3CDTF">2020-09-28T15:51:43Z</dcterms:modified>
</cp:coreProperties>
</file>